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notesMasterIdLst>
    <p:notesMasterId r:id="rId7"/>
  </p:notesMasterIdLst>
  <p:sldIdLst>
    <p:sldId id="767" r:id="rId3"/>
    <p:sldId id="746" r:id="rId4"/>
    <p:sldId id="751" r:id="rId5"/>
    <p:sldId id="75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03864"/>
    <a:srgbClr val="D29A73"/>
    <a:srgbClr val="D89BD9"/>
    <a:srgbClr val="07375F"/>
    <a:srgbClr val="93B47C"/>
    <a:srgbClr val="89A9C6"/>
    <a:srgbClr val="BA87B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FABFCF23-3B69-468F-B69F-88F6DE6A72F2}" styleName="中度样式 1 - 强调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B301B821-A1FF-4177-AEE7-76D212191A09}" styleName="中度样式 1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5784" autoAdjust="0"/>
    <p:restoredTop sz="95488" autoAdjust="0"/>
  </p:normalViewPr>
  <p:slideViewPr>
    <p:cSldViewPr snapToGrid="0">
      <p:cViewPr varScale="1">
        <p:scale>
          <a:sx n="55" d="100"/>
          <a:sy n="55" d="100"/>
        </p:scale>
        <p:origin x="389" y="53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47" d="100"/>
          <a:sy n="47" d="100"/>
        </p:scale>
        <p:origin x="2202" y="4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media/media1.wmv>
</file>

<file path=ppt/media/media2.wmv>
</file>

<file path=ppt/media/media3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758E38-1F7B-4DE5-9CA7-D750942CB204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38F1ECD-FE75-4ECC-A956-5BCD87764AC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759722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F1ECD-FE75-4ECC-A956-5BCD87764AC3}" type="slidenum">
              <a:rPr lang="zh-CN" altLang="en-US" smtClean="0">
                <a:solidFill>
                  <a:prstClr val="black"/>
                </a:solidFill>
              </a:rPr>
              <a:pPr/>
              <a:t>1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7889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38F1ECD-FE75-4ECC-A956-5BCD87764AC3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4875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2741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60906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48213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45933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527471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296151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573669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951468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39746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46574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0933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0287979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384359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600494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0555775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003873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188876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73249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45563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249920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6550086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0400910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5187324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4" name="Rectangle 9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www.themegallery.com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Rectangle 10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zh-CN">
                <a:solidFill>
                  <a:prstClr val="black"/>
                </a:solidFill>
              </a:rPr>
              <a:t>Company Logo</a:t>
            </a: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Rectangle 11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6239069-51FF-4523-99A1-CA2854585C17}" type="slidenum">
              <a:rPr lang="en-US" altLang="zh-CN">
                <a:solidFill>
                  <a:prstClr val="black"/>
                </a:solidFill>
              </a:rPr>
              <a:pPr/>
              <a:t>‹#›</a:t>
            </a:fld>
            <a:endParaRPr lang="en-US" altLang="zh-CN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764320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87473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28083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684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5" name="Picture 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9038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9082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7140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6" Type="http://schemas.openxmlformats.org/officeDocument/2006/relationships/theme" Target="../theme/theme2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71A29-6A4E-4C84-9D39-1E19C905DCA6}" type="datetimeFigureOut">
              <a:rPr lang="zh-CN" altLang="en-US" smtClean="0"/>
              <a:t>2018/8/23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6614C-4C25-4016-B29F-878AA7A473C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707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56" r:id="rId9"/>
    <p:sldLayoutId id="2147483657" r:id="rId10"/>
    <p:sldLayoutId id="2147483658" r:id="rId11"/>
    <p:sldLayoutId id="2147483659" r:id="rId12"/>
    <p:sldLayoutId id="2147483661" r:id="rId13"/>
    <p:sldLayoutId id="2147483662" r:id="rId14"/>
    <p:sldLayoutId id="2147483663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371A29-6A4E-4C84-9D39-1E19C905DCA6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2018/8/23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F6614C-4C25-4016-B29F-878AA7A473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99515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microsoft.com/office/2007/relationships/media" Target="../media/media3.wmv"/><Relationship Id="rId7" Type="http://schemas.openxmlformats.org/officeDocument/2006/relationships/image" Target="../media/image6.jpeg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2.xml"/><Relationship Id="rId4" Type="http://schemas.openxmlformats.org/officeDocument/2006/relationships/video" Target="../media/media3.wmv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 rot="21360000">
            <a:off x="-39938" y="287866"/>
            <a:ext cx="12281736" cy="376158"/>
            <a:chOff x="-64576" y="3871604"/>
            <a:chExt cx="12281736" cy="1082093"/>
          </a:xfrm>
        </p:grpSpPr>
        <p:sp>
          <p:nvSpPr>
            <p:cNvPr id="43" name="任意多边形 42"/>
            <p:cNvSpPr/>
            <p:nvPr/>
          </p:nvSpPr>
          <p:spPr>
            <a:xfrm rot="120000">
              <a:off x="-49427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4" name="任意多边形 43"/>
            <p:cNvSpPr/>
            <p:nvPr/>
          </p:nvSpPr>
          <p:spPr>
            <a:xfrm rot="180000">
              <a:off x="-44659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5" name="任意多边形 44"/>
            <p:cNvSpPr/>
            <p:nvPr/>
          </p:nvSpPr>
          <p:spPr>
            <a:xfrm rot="300000">
              <a:off x="-4074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任意多边形 45"/>
            <p:cNvSpPr/>
            <p:nvPr/>
          </p:nvSpPr>
          <p:spPr>
            <a:xfrm rot="360000">
              <a:off x="-4159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7" name="任意多边形 46"/>
            <p:cNvSpPr/>
            <p:nvPr/>
          </p:nvSpPr>
          <p:spPr>
            <a:xfrm rot="420000">
              <a:off x="-4432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8" name="任意多边形 47"/>
            <p:cNvSpPr/>
            <p:nvPr/>
          </p:nvSpPr>
          <p:spPr>
            <a:xfrm>
              <a:off x="-6457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9" name="任意多边形 48"/>
            <p:cNvSpPr/>
            <p:nvPr/>
          </p:nvSpPr>
          <p:spPr>
            <a:xfrm rot="240000">
              <a:off x="-41764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0" name="任意多边形 49"/>
            <p:cNvSpPr/>
            <p:nvPr/>
          </p:nvSpPr>
          <p:spPr>
            <a:xfrm rot="60000">
              <a:off x="-5606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41" name="标题 1"/>
          <p:cNvSpPr txBox="1">
            <a:spLocks/>
          </p:cNvSpPr>
          <p:nvPr/>
        </p:nvSpPr>
        <p:spPr bwMode="auto">
          <a:xfrm>
            <a:off x="0" y="176213"/>
            <a:ext cx="121920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涡旋识别算法简介</a:t>
            </a:r>
          </a:p>
        </p:txBody>
      </p:sp>
      <p:sp>
        <p:nvSpPr>
          <p:cNvPr id="34" name="矩形 33"/>
          <p:cNvSpPr/>
          <p:nvPr/>
        </p:nvSpPr>
        <p:spPr bwMode="auto">
          <a:xfrm>
            <a:off x="7713399" y="2688555"/>
            <a:ext cx="2344994" cy="341691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12700" cap="flat" cmpd="sng" algn="ctr">
            <a:solidFill>
              <a:schemeClr val="accent5">
                <a:lumMod val="60000"/>
                <a:lumOff val="4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black"/>
              </a:solidFill>
              <a:latin typeface="Verdana" pitchFamily="34" charset="0"/>
            </a:endParaRPr>
          </a:p>
        </p:txBody>
      </p:sp>
      <p:sp>
        <p:nvSpPr>
          <p:cNvPr id="36" name="圆角矩形 35"/>
          <p:cNvSpPr>
            <a:spLocks noChangeArrowheads="1"/>
          </p:cNvSpPr>
          <p:nvPr/>
        </p:nvSpPr>
        <p:spPr bwMode="auto">
          <a:xfrm>
            <a:off x="1953437" y="986714"/>
            <a:ext cx="8104956" cy="1122366"/>
          </a:xfrm>
          <a:prstGeom prst="roundRect">
            <a:avLst>
              <a:gd name="adj" fmla="val 16667"/>
            </a:avLst>
          </a:prstGeom>
          <a:solidFill>
            <a:srgbClr val="0070C0">
              <a:alpha val="30000"/>
            </a:srgbClr>
          </a:solidFill>
          <a:ln w="19050" algn="ctr">
            <a:solidFill>
              <a:srgbClr val="0070C0"/>
            </a:solidFill>
            <a:round/>
            <a:headEnd/>
            <a:tailEnd/>
          </a:ln>
        </p:spPr>
        <p:txBody>
          <a:bodyPr/>
          <a:lstStyle/>
          <a:p>
            <a:pPr marL="342900" indent="-342900">
              <a:lnSpc>
                <a:spcPts val="26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基于高度计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SLA</a:t>
            </a:r>
            <a:r>
              <a:rPr lang="zh-CN" altLang="en-US" sz="16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数据，我们提出一种多线程全球中尺度涡旋快速识别算法，与国际主流涡旋识别算法（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 err="1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Chelton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et</a:t>
            </a:r>
            <a:r>
              <a:rPr lang="zh-CN" altLang="en-US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al.,</a:t>
            </a:r>
            <a:r>
              <a:rPr lang="zh-CN" altLang="en-US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2011 ,</a:t>
            </a:r>
            <a:r>
              <a:rPr lang="en-US" altLang="zh-CN" sz="1600" b="1" dirty="0">
                <a:solidFill>
                  <a:prstClr val="white"/>
                </a:solidFill>
                <a:latin typeface="Times New Roman" panose="02020603050405020304" pitchFamily="18" charset="0"/>
              </a:rPr>
              <a:t> 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Mason et al. 2014 </a:t>
            </a:r>
            <a:r>
              <a:rPr lang="zh-CN" altLang="en-US" sz="16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）相比，在全球涡旋识别效率上提高了</a:t>
            </a: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~100</a:t>
            </a:r>
            <a:r>
              <a:rPr lang="zh-CN" altLang="en-US" sz="16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倍。</a:t>
            </a:r>
            <a:endParaRPr lang="en-US" altLang="zh-CN" sz="1600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7" name="圆柱形 12"/>
          <p:cNvSpPr>
            <a:spLocks noChangeArrowheads="1"/>
          </p:cNvSpPr>
          <p:nvPr/>
        </p:nvSpPr>
        <p:spPr bwMode="auto">
          <a:xfrm>
            <a:off x="8001427" y="2814769"/>
            <a:ext cx="1800493" cy="288826"/>
          </a:xfrm>
          <a:prstGeom prst="flowChartInputOutpu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全球</a:t>
            </a:r>
            <a:r>
              <a:rPr lang="en-US" altLang="zh-CN" sz="1200" dirty="0">
                <a:solidFill>
                  <a:prstClr val="black"/>
                </a:solidFill>
                <a:latin typeface="Times New Roman" panose="02020603050405020304" pitchFamily="18" charset="0"/>
                <a:ea typeface="黑体" pitchFamily="2" charset="-122"/>
                <a:cs typeface="Times New Roman" panose="02020603050405020304" pitchFamily="18" charset="0"/>
              </a:rPr>
              <a:t>SLA</a:t>
            </a:r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数据</a:t>
            </a:r>
          </a:p>
        </p:txBody>
      </p:sp>
      <p:sp>
        <p:nvSpPr>
          <p:cNvPr id="38" name="矩形 14"/>
          <p:cNvSpPr>
            <a:spLocks noChangeArrowheads="1"/>
          </p:cNvSpPr>
          <p:nvPr/>
        </p:nvSpPr>
        <p:spPr bwMode="auto">
          <a:xfrm>
            <a:off x="8002687" y="4111707"/>
            <a:ext cx="1763217" cy="324068"/>
          </a:xfrm>
          <a:prstGeom prst="rec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多区域并行识别</a:t>
            </a:r>
          </a:p>
        </p:txBody>
      </p:sp>
      <p:sp>
        <p:nvSpPr>
          <p:cNvPr id="39" name="流程图: 数据 38"/>
          <p:cNvSpPr>
            <a:spLocks noChangeArrowheads="1"/>
          </p:cNvSpPr>
          <p:nvPr/>
        </p:nvSpPr>
        <p:spPr bwMode="auto">
          <a:xfrm>
            <a:off x="8002687" y="5590507"/>
            <a:ext cx="1763217" cy="465417"/>
          </a:xfrm>
          <a:prstGeom prst="flowChartInputOutpu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全球涡旋识别数据</a:t>
            </a:r>
          </a:p>
        </p:txBody>
      </p:sp>
      <p:sp>
        <p:nvSpPr>
          <p:cNvPr id="40" name="矩形 39"/>
          <p:cNvSpPr/>
          <p:nvPr/>
        </p:nvSpPr>
        <p:spPr>
          <a:xfrm>
            <a:off x="8001428" y="6107393"/>
            <a:ext cx="180049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涡旋识别算法流程图</a:t>
            </a:r>
          </a:p>
        </p:txBody>
      </p:sp>
      <p:sp>
        <p:nvSpPr>
          <p:cNvPr id="51" name="矩形 14"/>
          <p:cNvSpPr>
            <a:spLocks noChangeArrowheads="1"/>
          </p:cNvSpPr>
          <p:nvPr/>
        </p:nvSpPr>
        <p:spPr bwMode="auto">
          <a:xfrm>
            <a:off x="8002687" y="3239173"/>
            <a:ext cx="1763217" cy="288826"/>
          </a:xfrm>
          <a:prstGeom prst="rec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分块</a:t>
            </a:r>
          </a:p>
        </p:txBody>
      </p:sp>
      <p:sp>
        <p:nvSpPr>
          <p:cNvPr id="52" name="流程图: 数据 51"/>
          <p:cNvSpPr>
            <a:spLocks noChangeArrowheads="1"/>
          </p:cNvSpPr>
          <p:nvPr/>
        </p:nvSpPr>
        <p:spPr bwMode="auto">
          <a:xfrm>
            <a:off x="7929420" y="3654177"/>
            <a:ext cx="1872501" cy="313514"/>
          </a:xfrm>
          <a:prstGeom prst="flowChartInputOutpu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区域</a:t>
            </a:r>
            <a:r>
              <a:rPr lang="en-US" altLang="zh-CN" sz="1200" dirty="0">
                <a:solidFill>
                  <a:prstClr val="black"/>
                </a:solidFill>
                <a:latin typeface="Times New Roman" panose="02020603050405020304" pitchFamily="18" charset="0"/>
                <a:ea typeface="黑体" pitchFamily="2" charset="-122"/>
                <a:cs typeface="Times New Roman" panose="02020603050405020304" pitchFamily="18" charset="0"/>
              </a:rPr>
              <a:t>SLA</a:t>
            </a:r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数据</a:t>
            </a:r>
          </a:p>
        </p:txBody>
      </p:sp>
      <p:sp>
        <p:nvSpPr>
          <p:cNvPr id="53" name="矩形 14"/>
          <p:cNvSpPr>
            <a:spLocks noChangeArrowheads="1"/>
          </p:cNvSpPr>
          <p:nvPr/>
        </p:nvSpPr>
        <p:spPr bwMode="auto">
          <a:xfrm>
            <a:off x="8002687" y="5122422"/>
            <a:ext cx="1763217" cy="324068"/>
          </a:xfrm>
          <a:prstGeom prst="rec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合并所有区域的涡旋</a:t>
            </a:r>
          </a:p>
        </p:txBody>
      </p:sp>
      <p:cxnSp>
        <p:nvCxnSpPr>
          <p:cNvPr id="54" name="直接箭头连接符 53"/>
          <p:cNvCxnSpPr>
            <a:stCxn id="37" idx="4"/>
            <a:endCxn id="51" idx="0"/>
          </p:cNvCxnSpPr>
          <p:nvPr/>
        </p:nvCxnSpPr>
        <p:spPr bwMode="auto">
          <a:xfrm flipH="1">
            <a:off x="8884295" y="3103595"/>
            <a:ext cx="17378" cy="135578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5" name="直接箭头连接符 54"/>
          <p:cNvCxnSpPr>
            <a:stCxn id="51" idx="2"/>
          </p:cNvCxnSpPr>
          <p:nvPr/>
        </p:nvCxnSpPr>
        <p:spPr bwMode="auto">
          <a:xfrm flipH="1">
            <a:off x="8884295" y="3528000"/>
            <a:ext cx="1" cy="126177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6" name="直接箭头连接符 55"/>
          <p:cNvCxnSpPr>
            <a:stCxn id="52" idx="4"/>
          </p:cNvCxnSpPr>
          <p:nvPr/>
        </p:nvCxnSpPr>
        <p:spPr bwMode="auto">
          <a:xfrm>
            <a:off x="8865671" y="3967691"/>
            <a:ext cx="18625" cy="14401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7" name="直接箭头连接符 56"/>
          <p:cNvCxnSpPr/>
          <p:nvPr/>
        </p:nvCxnSpPr>
        <p:spPr bwMode="auto">
          <a:xfrm>
            <a:off x="8883665" y="4435775"/>
            <a:ext cx="1258" cy="174592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8" name="直接箭头连接符 57"/>
          <p:cNvCxnSpPr>
            <a:stCxn id="60" idx="2"/>
          </p:cNvCxnSpPr>
          <p:nvPr/>
        </p:nvCxnSpPr>
        <p:spPr bwMode="auto">
          <a:xfrm flipH="1">
            <a:off x="8884295" y="4922682"/>
            <a:ext cx="9501" cy="199740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cxnSp>
        <p:nvCxnSpPr>
          <p:cNvPr id="59" name="直接箭头连接符 58"/>
          <p:cNvCxnSpPr>
            <a:endCxn id="39" idx="1"/>
          </p:cNvCxnSpPr>
          <p:nvPr/>
        </p:nvCxnSpPr>
        <p:spPr bwMode="auto">
          <a:xfrm>
            <a:off x="8884295" y="5446490"/>
            <a:ext cx="1" cy="144016"/>
          </a:xfrm>
          <a:prstGeom prst="straightConnector1">
            <a:avLst/>
          </a:prstGeom>
          <a:solidFill>
            <a:schemeClr val="accent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triangle"/>
          </a:ln>
          <a:effectLst/>
        </p:spPr>
      </p:cxnSp>
      <p:sp>
        <p:nvSpPr>
          <p:cNvPr id="60" name="矩形 14"/>
          <p:cNvSpPr>
            <a:spLocks noChangeArrowheads="1"/>
          </p:cNvSpPr>
          <p:nvPr/>
        </p:nvSpPr>
        <p:spPr bwMode="auto">
          <a:xfrm>
            <a:off x="8012187" y="4598614"/>
            <a:ext cx="1763217" cy="324068"/>
          </a:xfrm>
          <a:prstGeom prst="rect">
            <a:avLst/>
          </a:prstGeom>
          <a:noFill/>
          <a:ln w="9525" algn="ctr">
            <a:solidFill>
              <a:schemeClr val="tx1"/>
            </a:solidFill>
            <a:round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1200" dirty="0">
                <a:solidFill>
                  <a:prstClr val="black"/>
                </a:solidFill>
                <a:latin typeface="黑体" pitchFamily="2" charset="-122"/>
                <a:ea typeface="黑体" pitchFamily="2" charset="-122"/>
              </a:rPr>
              <a:t>提取涡心及涡边界</a:t>
            </a:r>
          </a:p>
        </p:txBody>
      </p:sp>
      <p:graphicFrame>
        <p:nvGraphicFramePr>
          <p:cNvPr id="61" name="表格 60"/>
          <p:cNvGraphicFramePr>
            <a:graphicFrameLocks noGrp="1"/>
          </p:cNvGraphicFramePr>
          <p:nvPr>
            <p:extLst/>
          </p:nvPr>
        </p:nvGraphicFramePr>
        <p:xfrm>
          <a:off x="1978451" y="3152944"/>
          <a:ext cx="5407608" cy="2598278"/>
        </p:xfrm>
        <a:graphic>
          <a:graphicData uri="http://schemas.openxmlformats.org/drawingml/2006/table">
            <a:tbl>
              <a:tblPr/>
              <a:tblGrid>
                <a:gridCol w="193101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48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93178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59059">
                <a:tc>
                  <a:txBody>
                    <a:bodyPr/>
                    <a:lstStyle/>
                    <a:p>
                      <a:pPr algn="ctr"/>
                      <a:endParaRPr lang="zh-CN" altLang="en-US" sz="1600" b="0" i="1" u="none" strike="noStrike" kern="1200" baseline="0" dirty="0">
                        <a:solidFill>
                          <a:srgbClr val="000000"/>
                        </a:solidFill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Liu </a:t>
                      </a:r>
                      <a:r>
                        <a:rPr lang="en-US" altLang="zh-CN" sz="1600" b="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et al. 2016</a:t>
                      </a:r>
                      <a:endParaRPr lang="zh-CN" alt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dirty="0">
                          <a:latin typeface="Times New Roman" panose="02020603050405020304" pitchFamily="18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Mason et al. 2014</a:t>
                      </a:r>
                      <a:endParaRPr lang="zh-CN" altLang="en-US" sz="1600" b="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识别环境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Intel Core i7-4790 (3.60GHz) CPU </a:t>
                      </a: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zh-CN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核</a:t>
                      </a:r>
                      <a:r>
                        <a:rPr lang="en-US" altLang="zh-CN" sz="1600" b="0" i="0" kern="1200" dirty="0">
                          <a:solidFill>
                            <a:schemeClr val="tx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, 8 </a:t>
                      </a:r>
                      <a:r>
                        <a:rPr lang="zh-CN" altLang="en-US" sz="1600" b="0" i="0" kern="1200" dirty="0">
                          <a:solidFill>
                            <a:schemeClr val="tx1"/>
                          </a:solidFill>
                          <a:effectLst/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线程</a:t>
                      </a:r>
                      <a:endParaRPr lang="en-US" altLang="zh-CN" sz="1600" b="0" i="0" kern="1200" dirty="0">
                        <a:solidFill>
                          <a:schemeClr val="tx1"/>
                        </a:solidFill>
                        <a:effectLst/>
                        <a:latin typeface="黑体" panose="02010609060101010101" pitchFamily="49" charset="-122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识别参数</a:t>
                      </a:r>
                      <a:endParaRPr lang="en-US" altLang="zh-CN" sz="1600" b="0" dirty="0">
                        <a:latin typeface="黑体" panose="02010609060101010101" pitchFamily="49" charset="-122"/>
                        <a:ea typeface="黑体" panose="02010609060101010101" pitchFamily="49" charset="-122"/>
                      </a:endParaRPr>
                    </a:p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（个）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10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60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5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5905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</a:rPr>
                        <a:t>识别一天全球涡旋所用时间</a:t>
                      </a:r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（</a:t>
                      </a:r>
                      <a:r>
                        <a:rPr lang="en-US" altLang="zh-CN" sz="1600" b="0" dirty="0"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min</a:t>
                      </a:r>
                      <a:r>
                        <a:rPr lang="zh-CN" altLang="en-US" sz="1600" b="0" dirty="0">
                          <a:latin typeface="黑体" panose="02010609060101010101" pitchFamily="49" charset="-122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）</a:t>
                      </a: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60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~10</a:t>
                      </a:r>
                      <a:endParaRPr lang="zh-CN" altLang="en-US" sz="1600" kern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US" altLang="zh-CN" sz="1600" kern="1200" dirty="0">
                          <a:solidFill>
                            <a:schemeClr val="accent6">
                              <a:lumMod val="75000"/>
                            </a:schemeClr>
                          </a:solidFill>
                          <a:latin typeface="Times New Roman" panose="02020603050405020304" pitchFamily="18" charset="0"/>
                          <a:ea typeface="黑体" panose="02010609060101010101" pitchFamily="49" charset="-122"/>
                          <a:cs typeface="Times New Roman" panose="02020603050405020304" pitchFamily="18" charset="0"/>
                        </a:rPr>
                        <a:t>~1200</a:t>
                      </a:r>
                      <a:endParaRPr lang="zh-CN" altLang="en-US" sz="1600" kern="1200" dirty="0">
                        <a:solidFill>
                          <a:schemeClr val="accent6">
                            <a:lumMod val="75000"/>
                          </a:schemeClr>
                        </a:solidFill>
                        <a:latin typeface="Times New Roman" panose="02020603050405020304" pitchFamily="18" charset="0"/>
                        <a:ea typeface="黑体" panose="02010609060101010101" pitchFamily="49" charset="-122"/>
                        <a:cs typeface="Times New Roman" panose="02020603050405020304" pitchFamily="18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62" name="标题 1"/>
          <p:cNvSpPr txBox="1">
            <a:spLocks noChangeArrowheads="1"/>
          </p:cNvSpPr>
          <p:nvPr/>
        </p:nvSpPr>
        <p:spPr bwMode="auto">
          <a:xfrm>
            <a:off x="3688263" y="2523856"/>
            <a:ext cx="1987571" cy="329168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algn="ctr">
              <a:defRPr/>
            </a:pPr>
            <a:r>
              <a:rPr lang="zh-CN" altLang="en-US" sz="1400" b="1" kern="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涡旋识别算法改进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953437" y="2323009"/>
            <a:ext cx="8104956" cy="4400123"/>
            <a:chOff x="2059319" y="5414051"/>
            <a:chExt cx="8104956" cy="4400123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59319" y="5414051"/>
              <a:ext cx="8104956" cy="4083739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sp>
          <p:nvSpPr>
            <p:cNvPr id="7" name="文本框 6"/>
            <p:cNvSpPr txBox="1"/>
            <p:nvPr/>
          </p:nvSpPr>
          <p:spPr>
            <a:xfrm>
              <a:off x="3442310" y="9506397"/>
              <a:ext cx="533897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20140101</a:t>
              </a:r>
              <a:r>
                <a:rPr lang="zh-CN" altLang="en-US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西太涡旋图，总涡旋数</a:t>
              </a:r>
              <a:r>
                <a:rPr lang="en-US" altLang="zh-CN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785</a:t>
              </a:r>
              <a:r>
                <a:rPr lang="zh-CN" altLang="en-US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，气旋涡</a:t>
              </a:r>
              <a:r>
                <a:rPr lang="en-US" altLang="zh-CN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391</a:t>
              </a:r>
              <a:r>
                <a:rPr lang="zh-CN" altLang="en-US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，反气旋涡</a:t>
              </a:r>
              <a:r>
                <a:rPr lang="en-US" altLang="zh-CN" sz="1400" b="1" dirty="0">
                  <a:solidFill>
                    <a:prstClr val="white"/>
                  </a:solidFill>
                  <a:latin typeface="黑体" panose="02010609060101010101" pitchFamily="49" charset="-122"/>
                  <a:ea typeface="黑体" panose="02010609060101010101" pitchFamily="49" charset="-122"/>
                </a:rPr>
                <a:t>394</a:t>
              </a:r>
              <a:endParaRPr lang="zh-CN" altLang="en-US" sz="1400" b="1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8361532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" presetClass="emph" presetSubtype="2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animClr clrSpc="rgb" dir="cw">
                                      <p:cBhvr>
                                        <p:cTn id="13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4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5" dur="20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750"/>
                            </p:stCondLst>
                            <p:childTnLst>
                              <p:par>
                                <p:cTn id="17" presetID="1" presetClass="emph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>
                                        <p:cTn id="18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19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0" dur="2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 rot="21360000">
            <a:off x="-39938" y="287866"/>
            <a:ext cx="12281736" cy="376158"/>
            <a:chOff x="-64576" y="3871604"/>
            <a:chExt cx="12281736" cy="1082093"/>
          </a:xfrm>
        </p:grpSpPr>
        <p:sp>
          <p:nvSpPr>
            <p:cNvPr id="12" name="任意多边形 11"/>
            <p:cNvSpPr/>
            <p:nvPr/>
          </p:nvSpPr>
          <p:spPr>
            <a:xfrm rot="120000">
              <a:off x="-49427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 rot="180000">
              <a:off x="-44659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300000">
              <a:off x="-4074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 rot="360000">
              <a:off x="-4159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 rot="420000">
              <a:off x="-4432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-6457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 rot="240000">
              <a:off x="-41764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rot="60000">
              <a:off x="-5606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9" name="圆角矩形 8"/>
          <p:cNvSpPr>
            <a:spLocks noChangeArrowheads="1"/>
          </p:cNvSpPr>
          <p:nvPr/>
        </p:nvSpPr>
        <p:spPr bwMode="auto">
          <a:xfrm>
            <a:off x="1814712" y="1086841"/>
            <a:ext cx="8592304" cy="1256234"/>
          </a:xfrm>
          <a:prstGeom prst="roundRect">
            <a:avLst>
              <a:gd name="adj" fmla="val 6759"/>
            </a:avLst>
          </a:prstGeom>
          <a:solidFill>
            <a:schemeClr val="accent1">
              <a:lumMod val="75000"/>
              <a:alpha val="30000"/>
            </a:schemeClr>
          </a:solidFill>
          <a:ln w="19050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海试地点：南海西北部海区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海试时间：测试阶段：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2016.6.19-2016.6.24    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观测阶段：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2016.6.30-2016.7.18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候选涡旋选择条件：涡旋已存在时间（稳定性）、海深、涡旋所在范围（九段线、离岸近）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7" name="内容占位符 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226" y="2557971"/>
            <a:ext cx="4427865" cy="3452421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19" name="任意多边形 18"/>
          <p:cNvSpPr/>
          <p:nvPr/>
        </p:nvSpPr>
        <p:spPr bwMode="auto">
          <a:xfrm>
            <a:off x="3464324" y="3734059"/>
            <a:ext cx="293091" cy="370666"/>
          </a:xfrm>
          <a:custGeom>
            <a:avLst/>
            <a:gdLst>
              <a:gd name="connsiteX0" fmla="*/ 147637 w 195262"/>
              <a:gd name="connsiteY0" fmla="*/ 0 h 223837"/>
              <a:gd name="connsiteX1" fmla="*/ 147637 w 195262"/>
              <a:gd name="connsiteY1" fmla="*/ 0 h 223837"/>
              <a:gd name="connsiteX2" fmla="*/ 123825 w 195262"/>
              <a:gd name="connsiteY2" fmla="*/ 16668 h 223837"/>
              <a:gd name="connsiteX3" fmla="*/ 111919 w 195262"/>
              <a:gd name="connsiteY3" fmla="*/ 28575 h 223837"/>
              <a:gd name="connsiteX4" fmla="*/ 100012 w 195262"/>
              <a:gd name="connsiteY4" fmla="*/ 42862 h 223837"/>
              <a:gd name="connsiteX5" fmla="*/ 90487 w 195262"/>
              <a:gd name="connsiteY5" fmla="*/ 52387 h 223837"/>
              <a:gd name="connsiteX6" fmla="*/ 71437 w 195262"/>
              <a:gd name="connsiteY6" fmla="*/ 64293 h 223837"/>
              <a:gd name="connsiteX7" fmla="*/ 45244 w 195262"/>
              <a:gd name="connsiteY7" fmla="*/ 76200 h 223837"/>
              <a:gd name="connsiteX8" fmla="*/ 21431 w 195262"/>
              <a:gd name="connsiteY8" fmla="*/ 90487 h 223837"/>
              <a:gd name="connsiteX9" fmla="*/ 11906 w 195262"/>
              <a:gd name="connsiteY9" fmla="*/ 107156 h 223837"/>
              <a:gd name="connsiteX10" fmla="*/ 0 w 195262"/>
              <a:gd name="connsiteY10" fmla="*/ 130968 h 223837"/>
              <a:gd name="connsiteX11" fmla="*/ 0 w 195262"/>
              <a:gd name="connsiteY11" fmla="*/ 159543 h 223837"/>
              <a:gd name="connsiteX12" fmla="*/ 4762 w 195262"/>
              <a:gd name="connsiteY12" fmla="*/ 204787 h 223837"/>
              <a:gd name="connsiteX13" fmla="*/ 23812 w 195262"/>
              <a:gd name="connsiteY13" fmla="*/ 223837 h 223837"/>
              <a:gd name="connsiteX14" fmla="*/ 45244 w 195262"/>
              <a:gd name="connsiteY14" fmla="*/ 221456 h 223837"/>
              <a:gd name="connsiteX15" fmla="*/ 90487 w 195262"/>
              <a:gd name="connsiteY15" fmla="*/ 202406 h 223837"/>
              <a:gd name="connsiteX16" fmla="*/ 128587 w 195262"/>
              <a:gd name="connsiteY16" fmla="*/ 176212 h 223837"/>
              <a:gd name="connsiteX17" fmla="*/ 157162 w 195262"/>
              <a:gd name="connsiteY17" fmla="*/ 133350 h 223837"/>
              <a:gd name="connsiteX18" fmla="*/ 185737 w 195262"/>
              <a:gd name="connsiteY18" fmla="*/ 88106 h 223837"/>
              <a:gd name="connsiteX19" fmla="*/ 195262 w 195262"/>
              <a:gd name="connsiteY19" fmla="*/ 52387 h 223837"/>
              <a:gd name="connsiteX20" fmla="*/ 195262 w 195262"/>
              <a:gd name="connsiteY20" fmla="*/ 23812 h 223837"/>
              <a:gd name="connsiteX21" fmla="*/ 147637 w 195262"/>
              <a:gd name="connsiteY21" fmla="*/ 0 h 223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</a:cxnLst>
            <a:rect l="l" t="t" r="r" b="b"/>
            <a:pathLst>
              <a:path w="195262" h="223837">
                <a:moveTo>
                  <a:pt x="147637" y="0"/>
                </a:moveTo>
                <a:lnTo>
                  <a:pt x="147637" y="0"/>
                </a:lnTo>
                <a:cubicBezTo>
                  <a:pt x="139700" y="5556"/>
                  <a:pt x="129200" y="8607"/>
                  <a:pt x="123825" y="16668"/>
                </a:cubicBezTo>
                <a:cubicBezTo>
                  <a:pt x="117474" y="26193"/>
                  <a:pt x="121443" y="22224"/>
                  <a:pt x="111919" y="28575"/>
                </a:cubicBezTo>
                <a:cubicBezTo>
                  <a:pt x="107235" y="35599"/>
                  <a:pt x="106887" y="37132"/>
                  <a:pt x="100012" y="42862"/>
                </a:cubicBezTo>
                <a:cubicBezTo>
                  <a:pt x="90160" y="51072"/>
                  <a:pt x="94913" y="43538"/>
                  <a:pt x="90487" y="52387"/>
                </a:cubicBezTo>
                <a:lnTo>
                  <a:pt x="71437" y="64293"/>
                </a:lnTo>
                <a:lnTo>
                  <a:pt x="45244" y="76200"/>
                </a:lnTo>
                <a:lnTo>
                  <a:pt x="21431" y="90487"/>
                </a:lnTo>
                <a:lnTo>
                  <a:pt x="11906" y="107156"/>
                </a:lnTo>
                <a:lnTo>
                  <a:pt x="0" y="130968"/>
                </a:lnTo>
                <a:lnTo>
                  <a:pt x="0" y="159543"/>
                </a:lnTo>
                <a:lnTo>
                  <a:pt x="4762" y="204787"/>
                </a:lnTo>
                <a:lnTo>
                  <a:pt x="23812" y="223837"/>
                </a:lnTo>
                <a:lnTo>
                  <a:pt x="45244" y="221456"/>
                </a:lnTo>
                <a:lnTo>
                  <a:pt x="90487" y="202406"/>
                </a:lnTo>
                <a:lnTo>
                  <a:pt x="128587" y="176212"/>
                </a:lnTo>
                <a:lnTo>
                  <a:pt x="157162" y="133350"/>
                </a:lnTo>
                <a:lnTo>
                  <a:pt x="185737" y="88106"/>
                </a:lnTo>
                <a:lnTo>
                  <a:pt x="195262" y="52387"/>
                </a:lnTo>
                <a:lnTo>
                  <a:pt x="195262" y="23812"/>
                </a:lnTo>
                <a:lnTo>
                  <a:pt x="147637" y="0"/>
                </a:lnTo>
                <a:close/>
              </a:path>
            </a:pathLst>
          </a:custGeom>
          <a:solidFill>
            <a:srgbClr val="CC3300"/>
          </a:solidFill>
          <a:ln w="9525" cap="flat" cmpd="sng" algn="ctr">
            <a:solidFill>
              <a:srgbClr val="B3423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solidFill>
                <a:prstClr val="white"/>
              </a:solidFill>
              <a:latin typeface="Verdana" pitchFamily="34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2375822" y="6079916"/>
            <a:ext cx="32906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2016.7.9</a:t>
            </a:r>
            <a:r>
              <a:rPr lang="zh-CN" altLang="en-US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日</a:t>
            </a:r>
            <a:r>
              <a:rPr lang="en-US" altLang="zh-CN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 </a:t>
            </a:r>
            <a:r>
              <a:rPr lang="zh-CN" altLang="en-US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观测海域</a:t>
            </a:r>
            <a:r>
              <a:rPr lang="zh-CN" altLang="en-US" sz="14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涡旋预报</a:t>
            </a:r>
          </a:p>
        </p:txBody>
      </p:sp>
      <p:sp>
        <p:nvSpPr>
          <p:cNvPr id="13" name="标题 1"/>
          <p:cNvSpPr txBox="1">
            <a:spLocks/>
          </p:cNvSpPr>
          <p:nvPr/>
        </p:nvSpPr>
        <p:spPr bwMode="auto">
          <a:xfrm>
            <a:off x="0" y="176213"/>
            <a:ext cx="121920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南海涡旋观测任务</a:t>
            </a:r>
          </a:p>
        </p:txBody>
      </p:sp>
      <p:pic>
        <p:nvPicPr>
          <p:cNvPr id="11" name="glider动画~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56784" y="2557971"/>
            <a:ext cx="3950232" cy="3452421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6786564" y="6100399"/>
            <a:ext cx="32906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Glider</a:t>
            </a:r>
            <a:r>
              <a:rPr lang="zh-CN" altLang="en-US" sz="14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追涡示意图</a:t>
            </a:r>
            <a:endParaRPr lang="zh-CN" altLang="en-US" sz="1400" dirty="0">
              <a:solidFill>
                <a:prstClr val="white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92789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9" presetClass="emph" presetSubtype="0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 rctx="PPT">
                                        <p:cTn id="8" dur="22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" dur="2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426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repeatCount="indefinite" fill="remove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  <p:bldLst>
      <p:bldP spid="19" grpId="0" animBg="1"/>
      <p:bldP spid="19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圆角矩形 14"/>
          <p:cNvSpPr>
            <a:spLocks noChangeArrowheads="1"/>
          </p:cNvSpPr>
          <p:nvPr/>
        </p:nvSpPr>
        <p:spPr bwMode="auto">
          <a:xfrm>
            <a:off x="2003406" y="5446441"/>
            <a:ext cx="8185626" cy="907706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30000"/>
            </a:schemeClr>
          </a:solidFill>
          <a:ln w="19050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7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-7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  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Glider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编号：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J003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（横穿）；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Glider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从涡旋中心逐渐向涡旋外运动，右图为这个过程中温度异常的连续变化剖面。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文本框 1"/>
          <p:cNvSpPr txBox="1"/>
          <p:nvPr/>
        </p:nvSpPr>
        <p:spPr>
          <a:xfrm>
            <a:off x="6089042" y="4795925"/>
            <a:ext cx="47177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600" dirty="0">
                <a:solidFill>
                  <a:prstClr val="white"/>
                </a:solidFill>
                <a:latin typeface="Times New Roman" panose="02020603050405020304" pitchFamily="18" charset="0"/>
                <a:ea typeface="黑体" panose="02010609060101010101" pitchFamily="49" charset="-122"/>
                <a:cs typeface="Times New Roman" panose="02020603050405020304" pitchFamily="18" charset="0"/>
              </a:rPr>
              <a:t>0707-0712</a:t>
            </a:r>
            <a:r>
              <a:rPr lang="zh-CN" altLang="en-US" sz="1600" dirty="0">
                <a:solidFill>
                  <a:prstClr val="white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温度异常连续观测剖面</a:t>
            </a:r>
          </a:p>
        </p:txBody>
      </p:sp>
      <p:pic>
        <p:nvPicPr>
          <p:cNvPr id="11" name="2016070724glider_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l="5669" r="6317"/>
          <a:stretch/>
        </p:blipFill>
        <p:spPr>
          <a:xfrm>
            <a:off x="1686436" y="1176943"/>
            <a:ext cx="3690902" cy="3774868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3" name="组合 12"/>
          <p:cNvGrpSpPr/>
          <p:nvPr/>
        </p:nvGrpSpPr>
        <p:grpSpPr>
          <a:xfrm>
            <a:off x="1527999" y="1168105"/>
            <a:ext cx="3858670" cy="3855024"/>
            <a:chOff x="5580112" y="1700808"/>
            <a:chExt cx="3312368" cy="3309238"/>
          </a:xfrm>
        </p:grpSpPr>
        <p:pic>
          <p:nvPicPr>
            <p:cNvPr id="14" name="图片 13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16134"/>
            <a:stretch/>
          </p:blipFill>
          <p:spPr>
            <a:xfrm>
              <a:off x="5580113" y="1700808"/>
              <a:ext cx="360039" cy="3168352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pic>
          <p:nvPicPr>
            <p:cNvPr id="16" name="图片 15"/>
            <p:cNvPicPr>
              <a:picLocks noChangeAspect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0112" y="4866030"/>
              <a:ext cx="3312368" cy="144016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</p:grpSp>
      <p:pic>
        <p:nvPicPr>
          <p:cNvPr id="2" name="400米深度温度剖面.wmv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666403" y="1167418"/>
            <a:ext cx="5185096" cy="3487149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10" name="组合 9"/>
          <p:cNvGrpSpPr/>
          <p:nvPr/>
        </p:nvGrpSpPr>
        <p:grpSpPr>
          <a:xfrm rot="21360000">
            <a:off x="-39938" y="287866"/>
            <a:ext cx="12281736" cy="376158"/>
            <a:chOff x="-64576" y="3871604"/>
            <a:chExt cx="12281736" cy="1082093"/>
          </a:xfrm>
        </p:grpSpPr>
        <p:sp>
          <p:nvSpPr>
            <p:cNvPr id="17" name="任意多边形 16"/>
            <p:cNvSpPr/>
            <p:nvPr/>
          </p:nvSpPr>
          <p:spPr>
            <a:xfrm rot="120000">
              <a:off x="-49427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8" name="任意多边形 17"/>
            <p:cNvSpPr/>
            <p:nvPr/>
          </p:nvSpPr>
          <p:spPr>
            <a:xfrm rot="180000">
              <a:off x="-44659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9" name="任意多边形 18"/>
            <p:cNvSpPr/>
            <p:nvPr/>
          </p:nvSpPr>
          <p:spPr>
            <a:xfrm rot="300000">
              <a:off x="-4074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0" name="任意多边形 19"/>
            <p:cNvSpPr/>
            <p:nvPr/>
          </p:nvSpPr>
          <p:spPr>
            <a:xfrm rot="360000">
              <a:off x="-4159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 rot="420000">
              <a:off x="-4432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2" name="任意多边形 21"/>
            <p:cNvSpPr/>
            <p:nvPr/>
          </p:nvSpPr>
          <p:spPr>
            <a:xfrm>
              <a:off x="-6457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3" name="任意多边形 22"/>
            <p:cNvSpPr/>
            <p:nvPr/>
          </p:nvSpPr>
          <p:spPr>
            <a:xfrm rot="240000">
              <a:off x="-41764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24" name="任意多边形 23"/>
            <p:cNvSpPr/>
            <p:nvPr/>
          </p:nvSpPr>
          <p:spPr>
            <a:xfrm rot="60000">
              <a:off x="-5606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标题 1"/>
          <p:cNvSpPr txBox="1">
            <a:spLocks noChangeArrowheads="1"/>
          </p:cNvSpPr>
          <p:nvPr/>
        </p:nvSpPr>
        <p:spPr bwMode="auto">
          <a:xfrm>
            <a:off x="1524000" y="188641"/>
            <a:ext cx="9144000" cy="769227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/>
          <a:lstStyle/>
          <a:p>
            <a:pPr algn="ctr">
              <a:defRPr/>
            </a:pPr>
            <a:r>
              <a:rPr lang="zh-CN" altLang="en-US" sz="3600" b="1" dirty="0">
                <a:solidFill>
                  <a:prstClr val="white"/>
                </a:solidFill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温度异常连续观测剖面</a:t>
            </a:r>
          </a:p>
        </p:txBody>
      </p:sp>
    </p:spTree>
    <p:extLst>
      <p:ext uri="{BB962C8B-B14F-4D97-AF65-F5344CB8AC3E}">
        <p14:creationId xmlns:p14="http://schemas.microsoft.com/office/powerpoint/2010/main" val="14503502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406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repeatCount="indefinite" fill="remove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video>
              <p:cMediaNode vol="80000">
                <p:cTn id="10" repeatCount="indefinite" fill="remove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图片 3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2" t="5739" b="5739"/>
          <a:stretch/>
        </p:blipFill>
        <p:spPr>
          <a:xfrm rot="5400000">
            <a:off x="5430740" y="1525018"/>
            <a:ext cx="3031786" cy="2435279"/>
          </a:xfrm>
          <a:prstGeom prst="rect">
            <a:avLst/>
          </a:prstGeom>
        </p:spPr>
      </p:pic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74"/>
          <a:stretch/>
        </p:blipFill>
        <p:spPr>
          <a:xfrm rot="5400000">
            <a:off x="7980761" y="1415803"/>
            <a:ext cx="3035592" cy="2649904"/>
          </a:xfrm>
          <a:prstGeom prst="rect">
            <a:avLst/>
          </a:prstGeom>
        </p:spPr>
      </p:pic>
      <p:sp>
        <p:nvSpPr>
          <p:cNvPr id="11" name="圆角矩形 10"/>
          <p:cNvSpPr>
            <a:spLocks noChangeArrowheads="1"/>
          </p:cNvSpPr>
          <p:nvPr/>
        </p:nvSpPr>
        <p:spPr bwMode="auto">
          <a:xfrm>
            <a:off x="2990291" y="4749280"/>
            <a:ext cx="6321660" cy="1728000"/>
          </a:xfrm>
          <a:prstGeom prst="roundRect">
            <a:avLst>
              <a:gd name="adj" fmla="val 16667"/>
            </a:avLst>
          </a:prstGeom>
          <a:solidFill>
            <a:schemeClr val="accent1">
              <a:lumMod val="75000"/>
              <a:alpha val="30000"/>
            </a:schemeClr>
          </a:solidFill>
          <a:ln w="19050" algn="ctr">
            <a:solidFill>
              <a:schemeClr val="accent1">
                <a:lumMod val="75000"/>
              </a:schemeClr>
            </a:solidFill>
            <a:round/>
            <a:headEnd/>
            <a:tailEnd/>
          </a:ln>
        </p:spPr>
        <p:txBody>
          <a:bodyPr/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实验室的三个第一次：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第一次在南海开展海上试验，试验持续了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周以上；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第一次在海上布放和回收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Glider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1600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p"/>
            </a:pP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第一次利用卫星遥感开展</a:t>
            </a:r>
            <a:r>
              <a:rPr lang="en-US" altLang="zh-CN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Glider</a:t>
            </a:r>
            <a:r>
              <a:rPr lang="zh-CN" altLang="en-US" sz="16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中尺度涡旋追踪观测的实战。</a:t>
            </a:r>
          </a:p>
        </p:txBody>
      </p:sp>
      <p:grpSp>
        <p:nvGrpSpPr>
          <p:cNvPr id="8" name="组合 7"/>
          <p:cNvGrpSpPr/>
          <p:nvPr/>
        </p:nvGrpSpPr>
        <p:grpSpPr>
          <a:xfrm rot="21360000">
            <a:off x="-39938" y="287866"/>
            <a:ext cx="12281736" cy="376158"/>
            <a:chOff x="-64576" y="3871604"/>
            <a:chExt cx="12281736" cy="1082093"/>
          </a:xfrm>
        </p:grpSpPr>
        <p:sp>
          <p:nvSpPr>
            <p:cNvPr id="9" name="任意多边形 8"/>
            <p:cNvSpPr/>
            <p:nvPr/>
          </p:nvSpPr>
          <p:spPr>
            <a:xfrm rot="120000">
              <a:off x="-49427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任意多边形 9"/>
            <p:cNvSpPr/>
            <p:nvPr/>
          </p:nvSpPr>
          <p:spPr>
            <a:xfrm rot="180000">
              <a:off x="-44659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2" name="任意多边形 11"/>
            <p:cNvSpPr/>
            <p:nvPr/>
          </p:nvSpPr>
          <p:spPr>
            <a:xfrm rot="300000">
              <a:off x="-4074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3" name="任意多边形 12"/>
            <p:cNvSpPr/>
            <p:nvPr/>
          </p:nvSpPr>
          <p:spPr>
            <a:xfrm rot="360000">
              <a:off x="-4159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 rot="420000">
              <a:off x="-44323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5" name="任意多边形 14"/>
            <p:cNvSpPr/>
            <p:nvPr/>
          </p:nvSpPr>
          <p:spPr>
            <a:xfrm>
              <a:off x="-6457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6" name="任意多边形 15"/>
            <p:cNvSpPr/>
            <p:nvPr/>
          </p:nvSpPr>
          <p:spPr>
            <a:xfrm rot="240000">
              <a:off x="-41764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 rot="60000">
              <a:off x="-56066" y="3871604"/>
              <a:ext cx="12257903" cy="1082093"/>
            </a:xfrm>
            <a:custGeom>
              <a:avLst/>
              <a:gdLst>
                <a:gd name="connsiteX0" fmla="*/ 0 w 12257903"/>
                <a:gd name="connsiteY0" fmla="*/ 650969 h 1082093"/>
                <a:gd name="connsiteX1" fmla="*/ 3929449 w 12257903"/>
                <a:gd name="connsiteY1" fmla="*/ 8418 h 1082093"/>
                <a:gd name="connsiteX2" fmla="*/ 9403492 w 12257903"/>
                <a:gd name="connsiteY2" fmla="*/ 1058742 h 1082093"/>
                <a:gd name="connsiteX3" fmla="*/ 12257903 w 12257903"/>
                <a:gd name="connsiteY3" fmla="*/ 762180 h 1082093"/>
                <a:gd name="connsiteX4" fmla="*/ 12257903 w 12257903"/>
                <a:gd name="connsiteY4" fmla="*/ 762180 h 1082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57903" h="1082093">
                  <a:moveTo>
                    <a:pt x="0" y="650969"/>
                  </a:moveTo>
                  <a:cubicBezTo>
                    <a:pt x="1181100" y="295712"/>
                    <a:pt x="2362200" y="-59544"/>
                    <a:pt x="3929449" y="8418"/>
                  </a:cubicBezTo>
                  <a:cubicBezTo>
                    <a:pt x="5496698" y="76380"/>
                    <a:pt x="8015416" y="933115"/>
                    <a:pt x="9403492" y="1058742"/>
                  </a:cubicBezTo>
                  <a:cubicBezTo>
                    <a:pt x="10791568" y="1184369"/>
                    <a:pt x="12257903" y="762180"/>
                    <a:pt x="12257903" y="762180"/>
                  </a:cubicBezTo>
                  <a:lnTo>
                    <a:pt x="12257903" y="762180"/>
                  </a:lnTo>
                </a:path>
              </a:pathLst>
            </a:custGeom>
          </p:spPr>
          <p:style>
            <a:lnRef idx="1">
              <a:schemeClr val="accent5"/>
            </a:lnRef>
            <a:fillRef idx="0">
              <a:schemeClr val="accent5"/>
            </a:fillRef>
            <a:effectRef idx="0">
              <a:schemeClr val="accent5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7" name="标题 1"/>
          <p:cNvSpPr txBox="1">
            <a:spLocks/>
          </p:cNvSpPr>
          <p:nvPr/>
        </p:nvSpPr>
        <p:spPr bwMode="auto">
          <a:xfrm>
            <a:off x="0" y="176213"/>
            <a:ext cx="12192000" cy="647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algn="ctr" eaLnBrk="0" hangingPunct="0"/>
            <a:r>
              <a:rPr lang="zh-CN" altLang="en-US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南海实验成功之处</a:t>
            </a:r>
          </a:p>
        </p:txBody>
      </p:sp>
    </p:spTree>
    <p:extLst>
      <p:ext uri="{BB962C8B-B14F-4D97-AF65-F5344CB8AC3E}">
        <p14:creationId xmlns:p14="http://schemas.microsoft.com/office/powerpoint/2010/main" val="2877474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9937</TotalTime>
  <Words>311</Words>
  <Application>Microsoft Office PowerPoint</Application>
  <PresentationFormat>宽屏</PresentationFormat>
  <Paragraphs>41</Paragraphs>
  <Slides>4</Slides>
  <Notes>2</Notes>
  <HiddenSlides>0</HiddenSlides>
  <MMClips>3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4</vt:i4>
      </vt:variant>
    </vt:vector>
  </HeadingPairs>
  <TitlesOfParts>
    <vt:vector size="15" baseType="lpstr">
      <vt:lpstr>黑体</vt:lpstr>
      <vt:lpstr>宋体</vt:lpstr>
      <vt:lpstr>微软雅黑</vt:lpstr>
      <vt:lpstr>Arial</vt:lpstr>
      <vt:lpstr>Calibri</vt:lpstr>
      <vt:lpstr>Calibri Light</vt:lpstr>
      <vt:lpstr>Times New Roman</vt:lpstr>
      <vt:lpstr>Verdana</vt:lpstr>
      <vt:lpstr>Wingdings</vt:lpstr>
      <vt:lpstr>Office 主题</vt:lpstr>
      <vt:lpstr>1_Office 主题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lynn</dc:creator>
  <cp:lastModifiedBy>245328495@qq.com</cp:lastModifiedBy>
  <cp:revision>236</cp:revision>
  <dcterms:created xsi:type="dcterms:W3CDTF">2016-09-18T13:32:34Z</dcterms:created>
  <dcterms:modified xsi:type="dcterms:W3CDTF">2018-08-22T16:05:41Z</dcterms:modified>
</cp:coreProperties>
</file>

<file path=docProps/thumbnail.jpeg>
</file>